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13716000" cx="24384000"/>
  <p:notesSz cx="7559675" cy="10691800"/>
  <p:embeddedFontLst>
    <p:embeddedFont>
      <p:font typeface="Poppi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2" roundtripDataSignature="AMtx7mjCgdnGhRn5h2vNMudeIPDuczyj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42D444F-8C95-4035-83EA-818F7F953053}">
  <a:tblStyle styleId="{942D444F-8C95-4035-83EA-818F7F953053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oppins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9" name="Google Shape;109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a12205714_0_1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ca12205714_0_1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5" name="Google Shape;185;p1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p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0" name="Google Shape;140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p7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p9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4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" type="body"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2" type="body"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5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5"/>
          <p:cNvSpPr txBox="1"/>
          <p:nvPr>
            <p:ph idx="3" type="body"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4" type="body"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6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6"/>
          <p:cNvSpPr txBox="1"/>
          <p:nvPr>
            <p:ph idx="1" type="body"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2" type="body"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3" type="body"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4" type="body"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6"/>
          <p:cNvSpPr txBox="1"/>
          <p:nvPr>
            <p:ph idx="5" type="body"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6" type="body"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8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8"/>
          <p:cNvSpPr txBox="1"/>
          <p:nvPr>
            <p:ph idx="1"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9"/>
          <p:cNvSpPr txBox="1"/>
          <p:nvPr>
            <p:ph idx="1" type="body"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9"/>
          <p:cNvSpPr txBox="1"/>
          <p:nvPr>
            <p:ph idx="2" type="body"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0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1"/>
          <p:cNvSpPr txBox="1"/>
          <p:nvPr>
            <p:ph idx="1" type="subTitle"/>
          </p:nvPr>
        </p:nvSpPr>
        <p:spPr>
          <a:xfrm>
            <a:off x="1206360" y="1079640"/>
            <a:ext cx="21970440" cy="6641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2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2"/>
          <p:cNvSpPr txBox="1"/>
          <p:nvPr>
            <p:ph idx="2" type="body"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2"/>
          <p:cNvSpPr txBox="1"/>
          <p:nvPr>
            <p:ph idx="3" type="body"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3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33"/>
          <p:cNvSpPr txBox="1"/>
          <p:nvPr>
            <p:ph idx="1" type="body"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3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3"/>
          <p:cNvSpPr txBox="1"/>
          <p:nvPr>
            <p:ph idx="3" type="body"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4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4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4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34"/>
          <p:cNvSpPr txBox="1"/>
          <p:nvPr>
            <p:ph idx="3" type="body"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5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35"/>
          <p:cNvSpPr txBox="1"/>
          <p:nvPr>
            <p:ph idx="1" type="body"/>
          </p:nvPr>
        </p:nvSpPr>
        <p:spPr>
          <a:xfrm>
            <a:off x="1206360" y="237312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5"/>
          <p:cNvSpPr txBox="1"/>
          <p:nvPr>
            <p:ph idx="2" type="body"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6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6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36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36"/>
          <p:cNvSpPr txBox="1"/>
          <p:nvPr>
            <p:ph idx="3" type="body"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6"/>
          <p:cNvSpPr txBox="1"/>
          <p:nvPr>
            <p:ph idx="4" type="body"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7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7"/>
          <p:cNvSpPr txBox="1"/>
          <p:nvPr>
            <p:ph idx="1" type="body"/>
          </p:nvPr>
        </p:nvSpPr>
        <p:spPr>
          <a:xfrm>
            <a:off x="120636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37"/>
          <p:cNvSpPr txBox="1"/>
          <p:nvPr>
            <p:ph idx="2" type="body"/>
          </p:nvPr>
        </p:nvSpPr>
        <p:spPr>
          <a:xfrm>
            <a:off x="863496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37"/>
          <p:cNvSpPr txBox="1"/>
          <p:nvPr>
            <p:ph idx="3" type="body"/>
          </p:nvPr>
        </p:nvSpPr>
        <p:spPr>
          <a:xfrm>
            <a:off x="16063200" y="237312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7"/>
          <p:cNvSpPr txBox="1"/>
          <p:nvPr>
            <p:ph idx="4" type="body"/>
          </p:nvPr>
        </p:nvSpPr>
        <p:spPr>
          <a:xfrm>
            <a:off x="120636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37"/>
          <p:cNvSpPr txBox="1"/>
          <p:nvPr>
            <p:ph idx="5" type="body"/>
          </p:nvPr>
        </p:nvSpPr>
        <p:spPr>
          <a:xfrm>
            <a:off x="863496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7"/>
          <p:cNvSpPr txBox="1"/>
          <p:nvPr>
            <p:ph idx="6" type="body"/>
          </p:nvPr>
        </p:nvSpPr>
        <p:spPr>
          <a:xfrm>
            <a:off x="16063200" y="2861280"/>
            <a:ext cx="707436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7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"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8"/>
          <p:cNvSpPr txBox="1"/>
          <p:nvPr>
            <p:ph idx="1" type="body"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8"/>
          <p:cNvSpPr txBox="1"/>
          <p:nvPr>
            <p:ph idx="2" type="body"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idx="1" type="subTitle"/>
          </p:nvPr>
        </p:nvSpPr>
        <p:spPr>
          <a:xfrm>
            <a:off x="1206360" y="1079640"/>
            <a:ext cx="21970440" cy="6641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1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2" type="body"/>
          </p:nvPr>
        </p:nvSpPr>
        <p:spPr>
          <a:xfrm>
            <a:off x="1246428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3" type="body"/>
          </p:nvPr>
        </p:nvSpPr>
        <p:spPr>
          <a:xfrm>
            <a:off x="120636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" type="body"/>
          </p:nvPr>
        </p:nvSpPr>
        <p:spPr>
          <a:xfrm>
            <a:off x="1206360" y="2373120"/>
            <a:ext cx="1072152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3" type="body"/>
          </p:nvPr>
        </p:nvSpPr>
        <p:spPr>
          <a:xfrm>
            <a:off x="12464280" y="286128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" type="body"/>
          </p:nvPr>
        </p:nvSpPr>
        <p:spPr>
          <a:xfrm>
            <a:off x="120636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3"/>
          <p:cNvSpPr txBox="1"/>
          <p:nvPr>
            <p:ph idx="2" type="body"/>
          </p:nvPr>
        </p:nvSpPr>
        <p:spPr>
          <a:xfrm>
            <a:off x="12464280" y="2373120"/>
            <a:ext cx="1072152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3"/>
          <p:cNvSpPr txBox="1"/>
          <p:nvPr>
            <p:ph idx="3" type="body"/>
          </p:nvPr>
        </p:nvSpPr>
        <p:spPr>
          <a:xfrm>
            <a:off x="1206360" y="2861280"/>
            <a:ext cx="21970440" cy="4453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1206360" y="2373120"/>
            <a:ext cx="2197044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1206360" y="1079640"/>
            <a:ext cx="21970440" cy="1432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cfmello/bc-enap-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"/>
          <p:cNvSpPr/>
          <p:nvPr/>
        </p:nvSpPr>
        <p:spPr>
          <a:xfrm>
            <a:off x="1245220" y="9578050"/>
            <a:ext cx="11354400" cy="35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750" lIns="50750" spcFirstLastPara="1" rIns="50750" wrap="square" tIns="50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Cristhiano Mello - JF/PR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Edson D. S. França - DEPEN/MJSP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Eluzaí Souza dos Santos - TRF 1ª Região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Rafael Ventura da Silva - PRF/ SC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"/>
          <p:cNvSpPr txBox="1"/>
          <p:nvPr/>
        </p:nvSpPr>
        <p:spPr>
          <a:xfrm>
            <a:off x="537175" y="1504100"/>
            <a:ext cx="106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"/>
          <p:cNvSpPr/>
          <p:nvPr/>
        </p:nvSpPr>
        <p:spPr>
          <a:xfrm>
            <a:off x="0" y="2983575"/>
            <a:ext cx="24384000" cy="55152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0872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Predição de preços</a:t>
            </a:r>
            <a:endParaRPr b="1" sz="808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10872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de passagens aéreas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114" name="Google Shape;1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7275" y="2194900"/>
            <a:ext cx="11031524" cy="872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1" name="Google Shape;181;gca12205714_0_10"/>
          <p:cNvGraphicFramePr/>
          <p:nvPr/>
        </p:nvGraphicFramePr>
        <p:xfrm>
          <a:off x="952500" y="352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{942D444F-8C95-4035-83EA-818F7F953053}</a:tableStyleId>
              </a:tblPr>
              <a:tblGrid>
                <a:gridCol w="5619750"/>
                <a:gridCol w="5619750"/>
                <a:gridCol w="5619750"/>
                <a:gridCol w="5619750"/>
              </a:tblGrid>
              <a:tr h="2422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4500"/>
                        <a:buFont typeface="Arial"/>
                        <a:buNone/>
                      </a:pPr>
                      <a:r>
                        <a:t/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5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LinearRegression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5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ElasticNet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5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StatsModel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22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45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R2 score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0,23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0,12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0,28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22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45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Erro quadrático médio</a:t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15517,79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1757841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142301,19</a:t>
                      </a:r>
                      <a:endParaRPr sz="1400" u="none" cap="none" strike="noStrike"/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22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Erro absoluto médio</a:t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90,81</a:t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90,81</a:t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4500" u="none" cap="none" strike="noStrike">
                          <a:solidFill>
                            <a:schemeClr val="dk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86,03</a:t>
                      </a:r>
                      <a:endParaRPr sz="4500" u="none" cap="none" strike="noStrike">
                        <a:solidFill>
                          <a:schemeClr val="dk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" name="Google Shape;182;gca12205714_0_10"/>
          <p:cNvSpPr/>
          <p:nvPr/>
        </p:nvSpPr>
        <p:spPr>
          <a:xfrm>
            <a:off x="0" y="0"/>
            <a:ext cx="24384000" cy="29007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Avaliação dos modelos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 txBox="1"/>
          <p:nvPr/>
        </p:nvSpPr>
        <p:spPr>
          <a:xfrm>
            <a:off x="1466250" y="3694950"/>
            <a:ext cx="21451499" cy="895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✈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Reflexo do mundo real</a:t>
            </a:r>
            <a:endParaRPr b="0" i="0" sz="57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✈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Próximos passos:</a:t>
            </a:r>
            <a:endParaRPr b="0" i="0" sz="57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590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🛩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Transformação da variável dependente para categórica</a:t>
            </a:r>
            <a:endParaRPr b="0" i="0" sz="57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590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🛩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Feature engineering/mineração de dados</a:t>
            </a:r>
            <a:endParaRPr b="0" i="0" sz="57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59055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🛩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Fusão de diferentes bancos de dados</a:t>
            </a:r>
            <a:endParaRPr b="0" i="0" sz="5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700"/>
              <a:buFont typeface="Poppins"/>
              <a:buChar char="✈"/>
            </a:pPr>
            <a:r>
              <a:rPr b="0" i="0" lang="pt-BR" sz="57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Github: </a:t>
            </a:r>
            <a:r>
              <a:rPr b="0" i="0" lang="pt-BR" sz="5700" u="sng" cap="none" strike="noStrike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https://github.com/cfmello/bc-enap-ml</a:t>
            </a:r>
            <a:endParaRPr b="0" i="0" sz="57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8" name="Google Shape;188;p11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Considerações finais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"/>
          <p:cNvSpPr/>
          <p:nvPr/>
        </p:nvSpPr>
        <p:spPr>
          <a:xfrm>
            <a:off x="6635560" y="2611792"/>
            <a:ext cx="11112900" cy="14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750" lIns="50750" spcFirstLastPara="1" rIns="50750" wrap="square" tIns="5075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80"/>
              <a:buFont typeface="Arial"/>
              <a:buNone/>
            </a:pPr>
            <a:r>
              <a:t/>
            </a:r>
            <a:endParaRPr b="0" i="0" sz="808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 txBox="1"/>
          <p:nvPr/>
        </p:nvSpPr>
        <p:spPr>
          <a:xfrm>
            <a:off x="1386700" y="4901363"/>
            <a:ext cx="12560100" cy="694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6100"/>
              <a:buFont typeface="Poppins"/>
              <a:buChar char="✈"/>
            </a:pPr>
            <a:r>
              <a:rPr b="0" i="0" lang="pt-BR" sz="48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Viagens ⇒ pa$$agens aéreas</a:t>
            </a:r>
            <a:endParaRPr b="0" i="0" sz="48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100"/>
              <a:buFont typeface="Arial"/>
              <a:buChar char="✈"/>
            </a:pPr>
            <a:r>
              <a:rPr b="0" i="0" lang="pt-BR" sz="48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Mercado bastante complexo e dinâmico</a:t>
            </a:r>
            <a:endParaRPr b="0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100"/>
              <a:buFont typeface="Poppins"/>
              <a:buChar char="✈"/>
            </a:pPr>
            <a:r>
              <a:rPr b="0" i="0" lang="pt-BR" sz="48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Como prever o preço de uma passagem?</a:t>
            </a:r>
            <a:endParaRPr b="0" i="0" sz="48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100"/>
              <a:buFont typeface="Poppins"/>
              <a:buChar char="✈"/>
            </a:pPr>
            <a:r>
              <a:rPr b="0" i="0" lang="pt-BR" sz="48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Quais fatores (variáveis) influenciam?</a:t>
            </a:r>
            <a:endParaRPr b="0" i="0" sz="48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1" name="Google Shape;12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7950" y="4276925"/>
            <a:ext cx="8509300" cy="8198399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6000000" dist="47625">
              <a:srgbClr val="000000">
                <a:alpha val="45000"/>
              </a:srgbClr>
            </a:outerShdw>
          </a:effectLst>
        </p:spPr>
      </p:pic>
      <p:sp>
        <p:nvSpPr>
          <p:cNvPr id="122" name="Google Shape;122;p2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80"/>
              <a:buFont typeface="Arial"/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Problema / hipótese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23" name="Google Shape;123;p2"/>
          <p:cNvSpPr txBox="1"/>
          <p:nvPr/>
        </p:nvSpPr>
        <p:spPr>
          <a:xfrm>
            <a:off x="9203675" y="3079825"/>
            <a:ext cx="195678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"/>
          <p:cNvSpPr txBox="1"/>
          <p:nvPr/>
        </p:nvSpPr>
        <p:spPr>
          <a:xfrm>
            <a:off x="752075" y="5375363"/>
            <a:ext cx="12140400" cy="59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6300"/>
              <a:buFont typeface="Poppins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2018 Airplane Flights (Kaggle)</a:t>
            </a:r>
            <a:endParaRPr b="0" i="0" sz="5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300"/>
              <a:buFont typeface="Arial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Bancos de dados públicos muito fragmentados/incompletos</a:t>
            </a:r>
            <a:endParaRPr b="0" i="0" sz="5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oppins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Ausência de parâmetros (features) cruciais para definição dos preços</a:t>
            </a:r>
            <a:endParaRPr b="0" i="0" sz="5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9" name="Google Shape;1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7050" y="4942050"/>
            <a:ext cx="10457274" cy="6959925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6000000" dist="47625">
              <a:srgbClr val="000000">
                <a:alpha val="45000"/>
              </a:srgbClr>
            </a:outerShdw>
          </a:effectLst>
        </p:spPr>
      </p:pic>
      <p:sp>
        <p:nvSpPr>
          <p:cNvPr id="130" name="Google Shape;130;p3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Dados e suas limitações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/>
          <p:nvPr/>
        </p:nvSpPr>
        <p:spPr>
          <a:xfrm>
            <a:off x="2077050" y="5876100"/>
            <a:ext cx="11853900" cy="52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6800"/>
              <a:buFont typeface="Poppins"/>
              <a:buChar char="✈"/>
            </a:pPr>
            <a:r>
              <a:rPr b="0" i="0" lang="pt-BR" sz="5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Regressão linear</a:t>
            </a:r>
            <a:endParaRPr b="0" i="0" sz="55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t/>
            </a:r>
            <a:endParaRPr b="0" i="0" sz="55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800"/>
              <a:buFont typeface="Arial"/>
              <a:buChar char="✈"/>
            </a:pPr>
            <a:r>
              <a:rPr b="0" i="0" lang="pt-BR" sz="55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Avaliação por resíduos e métricas de performance</a:t>
            </a:r>
            <a:endParaRPr b="0" i="0" sz="55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36" name="Google Shape;13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5700" y="3718805"/>
            <a:ext cx="7581900" cy="9525000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6000000" dist="47625">
              <a:srgbClr val="000000">
                <a:alpha val="45000"/>
              </a:srgbClr>
            </a:outerShdw>
          </a:effectLst>
        </p:spPr>
      </p:pic>
      <p:sp>
        <p:nvSpPr>
          <p:cNvPr id="137" name="Google Shape;137;p4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Metodologia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"/>
          <p:cNvSpPr txBox="1"/>
          <p:nvPr/>
        </p:nvSpPr>
        <p:spPr>
          <a:xfrm>
            <a:off x="1394600" y="5009075"/>
            <a:ext cx="11853900" cy="6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6700"/>
              <a:buFont typeface="Poppins"/>
              <a:buChar char="✈"/>
            </a:pPr>
            <a:r>
              <a:rPr b="0" i="0" lang="pt-BR" sz="5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Preparação do dataset</a:t>
            </a:r>
            <a:endParaRPr b="0" i="0" sz="54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t/>
            </a:r>
            <a:endParaRPr b="0" i="0" sz="54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318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oppins"/>
              <a:buChar char="✈"/>
            </a:pPr>
            <a:r>
              <a:rPr b="0" i="0" lang="pt-BR" sz="5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Target: preço das passagens</a:t>
            </a:r>
            <a:endParaRPr b="0" i="0" sz="54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t/>
            </a:r>
            <a:endParaRPr b="0" i="0" sz="54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31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Font typeface="Poppins"/>
              <a:buChar char="✈"/>
            </a:pPr>
            <a:r>
              <a:rPr b="0" i="0" lang="pt-BR" sz="54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Aprendizado supervisionado</a:t>
            </a:r>
            <a:endParaRPr b="0" i="0" sz="54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3" name="Google Shape;143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6200" y="4665375"/>
            <a:ext cx="10486026" cy="6990675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6000000" dist="47625">
              <a:srgbClr val="000000">
                <a:alpha val="45000"/>
              </a:srgbClr>
            </a:outerShdw>
          </a:effectLst>
        </p:spPr>
      </p:pic>
      <p:sp>
        <p:nvSpPr>
          <p:cNvPr id="144" name="Google Shape;144;p5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Abordagem para a solução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/>
          <p:nvPr/>
        </p:nvSpPr>
        <p:spPr>
          <a:xfrm>
            <a:off x="13550400" y="5331960"/>
            <a:ext cx="8949960" cy="14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750" lIns="50750" spcFirstLastPara="1" rIns="50750" wrap="square" tIns="50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13514041" y="9216000"/>
            <a:ext cx="8949960" cy="1473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750" lIns="50750" spcFirstLastPara="1" rIns="50750" wrap="square" tIns="507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t/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6"/>
          <p:cNvSpPr txBox="1"/>
          <p:nvPr/>
        </p:nvSpPr>
        <p:spPr>
          <a:xfrm>
            <a:off x="742075" y="4630588"/>
            <a:ext cx="12560100" cy="7188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5686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Conhecimento da realidade de mercado</a:t>
            </a:r>
            <a:endParaRPr b="0" i="0" sz="6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Poppins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Separação de dados de treino e teste</a:t>
            </a:r>
            <a:endParaRPr b="0" i="0" sz="5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oppins"/>
              <a:buChar char="✈"/>
            </a:pPr>
            <a:r>
              <a:rPr b="0" i="0" lang="pt-BR" sz="5000" u="none" cap="none" strike="noStrike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Transformação e padronização das colunas</a:t>
            </a:r>
            <a:endParaRPr b="0" i="0" sz="5000" u="none" cap="none" strike="noStrike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2" name="Google Shape;15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2175" y="4765975"/>
            <a:ext cx="10376326" cy="6917551"/>
          </a:xfrm>
          <a:prstGeom prst="rect">
            <a:avLst/>
          </a:prstGeom>
          <a:noFill/>
          <a:ln>
            <a:noFill/>
          </a:ln>
          <a:effectLst>
            <a:outerShdw blurRad="357188" rotWithShape="0" algn="bl" dir="6000000" dist="47625">
              <a:srgbClr val="000000">
                <a:alpha val="45000"/>
              </a:srgbClr>
            </a:outerShdw>
          </a:effectLst>
        </p:spPr>
      </p:pic>
      <p:sp>
        <p:nvSpPr>
          <p:cNvPr id="153" name="Google Shape;153;p6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Análise exploratória e tratamento dos dados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6188" y="2085850"/>
            <a:ext cx="11291624" cy="1129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/>
          <p:nvPr/>
        </p:nvSpPr>
        <p:spPr>
          <a:xfrm>
            <a:off x="0" y="0"/>
            <a:ext cx="24384000" cy="16833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Relação entre as variáveis numéricas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m" id="164" name="Google Shape;16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5600" y="3499210"/>
            <a:ext cx="10776600" cy="88567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m" id="165" name="Google Shape;16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96440" y="3499200"/>
            <a:ext cx="9754560" cy="975456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8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Miles / target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/>
          <p:nvPr/>
        </p:nvSpPr>
        <p:spPr>
          <a:xfrm>
            <a:off x="3300480" y="3780000"/>
            <a:ext cx="89499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89920" y="5467038"/>
            <a:ext cx="9145080" cy="770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9"/>
          <p:cNvSpPr txBox="1"/>
          <p:nvPr/>
        </p:nvSpPr>
        <p:spPr>
          <a:xfrm>
            <a:off x="3527413" y="3739838"/>
            <a:ext cx="84960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Histograma de resíduos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9"/>
          <p:cNvSpPr txBox="1"/>
          <p:nvPr/>
        </p:nvSpPr>
        <p:spPr>
          <a:xfrm>
            <a:off x="15845900" y="3739838"/>
            <a:ext cx="62331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pt-BR" sz="4500" u="none" cap="none" strike="noStrike">
                <a:solidFill>
                  <a:srgbClr val="5E5E5E"/>
                </a:solidFill>
                <a:latin typeface="Poppins"/>
                <a:ea typeface="Poppins"/>
                <a:cs typeface="Poppins"/>
                <a:sym typeface="Poppins"/>
              </a:rPr>
              <a:t>Matriz de correlação</a:t>
            </a:r>
            <a:endParaRPr b="0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0700" y="5724527"/>
            <a:ext cx="12917075" cy="662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/>
          <p:nvPr/>
        </p:nvSpPr>
        <p:spPr>
          <a:xfrm>
            <a:off x="0" y="0"/>
            <a:ext cx="24384000" cy="3079800"/>
          </a:xfrm>
          <a:prstGeom prst="rect">
            <a:avLst/>
          </a:prstGeom>
          <a:solidFill>
            <a:srgbClr val="14AB4D">
              <a:alpha val="59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8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Interpretação do modelo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